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274" r:id="rId5"/>
    <p:sldId id="473" r:id="rId6"/>
    <p:sldId id="609" r:id="rId7"/>
    <p:sldId id="608" r:id="rId8"/>
    <p:sldId id="606" r:id="rId9"/>
    <p:sldId id="625" r:id="rId10"/>
    <p:sldId id="632" r:id="rId11"/>
    <p:sldId id="626" r:id="rId12"/>
    <p:sldId id="633" r:id="rId13"/>
    <p:sldId id="627" r:id="rId14"/>
    <p:sldId id="634" r:id="rId15"/>
    <p:sldId id="605" r:id="rId16"/>
    <p:sldId id="611" r:id="rId17"/>
    <p:sldId id="612" r:id="rId18"/>
    <p:sldId id="628" r:id="rId19"/>
    <p:sldId id="623" r:id="rId20"/>
    <p:sldId id="615" r:id="rId21"/>
    <p:sldId id="614" r:id="rId22"/>
    <p:sldId id="629" r:id="rId23"/>
    <p:sldId id="616" r:id="rId24"/>
    <p:sldId id="617" r:id="rId25"/>
    <p:sldId id="613" r:id="rId26"/>
    <p:sldId id="619" r:id="rId27"/>
    <p:sldId id="621" r:id="rId28"/>
    <p:sldId id="622" r:id="rId29"/>
    <p:sldId id="602" r:id="rId30"/>
    <p:sldId id="603" r:id="rId31"/>
    <p:sldId id="620" r:id="rId32"/>
    <p:sldId id="630" r:id="rId33"/>
    <p:sldId id="631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5" r:id="rId42"/>
    <p:sldId id="642" r:id="rId43"/>
    <p:sldId id="644" r:id="rId44"/>
    <p:sldId id="646" r:id="rId45"/>
    <p:sldId id="647" r:id="rId46"/>
    <p:sldId id="61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atshaughnessy.net/2013/10/24/visualizing-garbage-collection-in-ruby-and-python" TargetMode="External"/><Relationship Id="rId2" Type="http://schemas.openxmlformats.org/officeDocument/2006/relationships/hyperlink" Target="https://realpython.com/python-memory-management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NOT</a:t>
            </a:r>
          </a:p>
          <a:p>
            <a:endParaRPr lang="fi-FI" dirty="0"/>
          </a:p>
          <a:p>
            <a:pPr fontAlgn="base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expression</a:t>
            </a:r>
            <a:r>
              <a:rPr lang="fi-FI" dirty="0"/>
              <a:t> </a:t>
            </a:r>
            <a:r>
              <a:rPr lang="fi-FI" dirty="0" err="1"/>
              <a:t>not</a:t>
            </a:r>
            <a:r>
              <a:rPr lang="fi-FI" dirty="0"/>
              <a:t> A is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 A is </a:t>
            </a:r>
            <a:r>
              <a:rPr lang="fi-FI" dirty="0" err="1"/>
              <a:t>false</a:t>
            </a:r>
            <a:r>
              <a:rPr lang="fi-FI" dirty="0"/>
              <a:t>, and 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 A is </a:t>
            </a:r>
            <a:r>
              <a:rPr lang="fi-FI" dirty="0" err="1"/>
              <a:t>true</a:t>
            </a:r>
            <a:r>
              <a:rPr lang="fi-FI" dirty="0"/>
              <a:t>. (For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hungry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 </a:t>
            </a:r>
            <a:r>
              <a:rPr lang="fi-FI" dirty="0" err="1"/>
              <a:t>noteaten</a:t>
            </a:r>
            <a:r>
              <a:rPr lang="fi-FI" dirty="0"/>
              <a:t> </a:t>
            </a:r>
            <a:r>
              <a:rPr lang="fi-FI" dirty="0" err="1"/>
              <a:t>lunch</a:t>
            </a:r>
            <a:r>
              <a:rPr lang="fi-FI" dirty="0"/>
              <a:t>.)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98097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NOT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FA9D1-CAA2-0648-9BA7-974C330D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173232"/>
            <a:ext cx="3184112" cy="19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4D543-853F-9647-975D-CCF67C88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03"/>
          <a:stretch/>
        </p:blipFill>
        <p:spPr>
          <a:xfrm>
            <a:off x="109634" y="1612020"/>
            <a:ext cx="8659192" cy="3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Sometimes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false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Notice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evaluates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anything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to </a:t>
            </a:r>
            <a:r>
              <a:rPr lang="fi-FI" dirty="0" err="1"/>
              <a:t>happen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a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true</a:t>
            </a:r>
            <a:r>
              <a:rPr lang="fi-FI" dirty="0"/>
              <a:t> and </a:t>
            </a:r>
            <a:r>
              <a:rPr lang="fi-FI" dirty="0" err="1"/>
              <a:t>another</a:t>
            </a:r>
            <a:r>
              <a:rPr lang="fi-FI" dirty="0"/>
              <a:t> to </a:t>
            </a:r>
            <a:r>
              <a:rPr lang="fi-FI" dirty="0" err="1"/>
              <a:t>happen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is 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an </a:t>
            </a:r>
            <a:r>
              <a:rPr lang="fi-FI" dirty="0" err="1"/>
              <a:t>if-else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69110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71DD7-0E3E-9647-BDF0-21FBED1F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18" y="1436914"/>
            <a:ext cx="4489180" cy="5421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F1CE9B-75AA-EB4F-B212-BCFB2A1D424D}"/>
              </a:ext>
            </a:extLst>
          </p:cNvPr>
          <p:cNvSpPr/>
          <p:nvPr/>
        </p:nvSpPr>
        <p:spPr>
          <a:xfrm>
            <a:off x="226132" y="2203256"/>
            <a:ext cx="4020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Again</a:t>
            </a:r>
            <a:r>
              <a:rPr lang="fi-FI" dirty="0"/>
              <a:t>, </a:t>
            </a:r>
            <a:r>
              <a:rPr lang="fi-FI" dirty="0" err="1"/>
              <a:t>indentation</a:t>
            </a:r>
            <a:r>
              <a:rPr lang="fi-FI" dirty="0"/>
              <a:t> is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</a:t>
            </a:r>
            <a:r>
              <a:rPr lang="fi-FI" dirty="0" err="1"/>
              <a:t>keyword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properly</a:t>
            </a:r>
            <a:r>
              <a:rPr lang="fi-FI" dirty="0"/>
              <a:t> </a:t>
            </a:r>
            <a:r>
              <a:rPr lang="fi-FI" dirty="0" err="1"/>
              <a:t>paired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Python.</a:t>
            </a:r>
          </a:p>
        </p:txBody>
      </p:sp>
    </p:spTree>
    <p:extLst>
      <p:ext uri="{BB962C8B-B14F-4D97-AF65-F5344CB8AC3E}">
        <p14:creationId xmlns:p14="http://schemas.microsoft.com/office/powerpoint/2010/main" val="322842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F1CE9B-75AA-EB4F-B212-BCFB2A1D424D}"/>
              </a:ext>
            </a:extLst>
          </p:cNvPr>
          <p:cNvSpPr/>
          <p:nvPr/>
        </p:nvSpPr>
        <p:spPr>
          <a:xfrm>
            <a:off x="268870" y="4556807"/>
            <a:ext cx="8423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400" dirty="0" err="1"/>
              <a:t>Again</a:t>
            </a:r>
            <a:r>
              <a:rPr lang="fi-FI" sz="2400" dirty="0"/>
              <a:t>, </a:t>
            </a:r>
            <a:r>
              <a:rPr lang="fi-FI" sz="2400" dirty="0" err="1"/>
              <a:t>indentation</a:t>
            </a:r>
            <a:r>
              <a:rPr lang="fi-FI" sz="2400" dirty="0"/>
              <a:t> is </a:t>
            </a:r>
            <a:r>
              <a:rPr lang="fi-FI" sz="2400" dirty="0" err="1"/>
              <a:t>very</a:t>
            </a:r>
            <a:r>
              <a:rPr lang="fi-FI" sz="2400" dirty="0"/>
              <a:t> </a:t>
            </a:r>
            <a:r>
              <a:rPr lang="fi-FI" sz="2400" dirty="0" err="1"/>
              <a:t>important</a:t>
            </a:r>
            <a:r>
              <a:rPr lang="fi-FI" sz="2400" dirty="0"/>
              <a:t>.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else</a:t>
            </a:r>
            <a:r>
              <a:rPr lang="fi-FI" sz="2400" dirty="0"/>
              <a:t> </a:t>
            </a:r>
            <a:r>
              <a:rPr lang="fi-FI" sz="2400" dirty="0" err="1"/>
              <a:t>keyword</a:t>
            </a:r>
            <a:r>
              <a:rPr lang="fi-FI" sz="2400" dirty="0"/>
              <a:t> </a:t>
            </a:r>
            <a:r>
              <a:rPr lang="fi-FI" sz="2400" dirty="0" err="1"/>
              <a:t>must</a:t>
            </a:r>
            <a:r>
              <a:rPr lang="fi-FI" sz="2400" dirty="0"/>
              <a:t> </a:t>
            </a:r>
            <a:r>
              <a:rPr lang="fi-FI" sz="2400" dirty="0" err="1"/>
              <a:t>line</a:t>
            </a:r>
            <a:r>
              <a:rPr lang="fi-FI" sz="2400" dirty="0"/>
              <a:t> </a:t>
            </a:r>
            <a:r>
              <a:rPr lang="fi-FI" sz="2400" dirty="0" err="1"/>
              <a:t>up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if</a:t>
            </a:r>
            <a:r>
              <a:rPr lang="fi-FI" sz="2400" dirty="0"/>
              <a:t> </a:t>
            </a:r>
            <a:r>
              <a:rPr lang="fi-FI" sz="2400" dirty="0" err="1"/>
              <a:t>statement</a:t>
            </a:r>
            <a:r>
              <a:rPr lang="fi-FI" sz="2400" dirty="0"/>
              <a:t> to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properly</a:t>
            </a:r>
            <a:r>
              <a:rPr lang="fi-FI" sz="2400" dirty="0"/>
              <a:t> </a:t>
            </a:r>
            <a:r>
              <a:rPr lang="fi-FI" sz="2400" dirty="0" err="1"/>
              <a:t>paired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if</a:t>
            </a:r>
            <a:r>
              <a:rPr lang="fi-FI" sz="2400" dirty="0"/>
              <a:t> </a:t>
            </a:r>
            <a:r>
              <a:rPr lang="fi-FI" sz="2400" dirty="0" err="1"/>
              <a:t>statement</a:t>
            </a:r>
            <a:r>
              <a:rPr lang="fi-FI" sz="2400" dirty="0"/>
              <a:t> </a:t>
            </a:r>
            <a:r>
              <a:rPr lang="fi-FI" sz="2400" dirty="0" err="1"/>
              <a:t>by</a:t>
            </a:r>
            <a:r>
              <a:rPr lang="fi-FI" sz="2400" dirty="0"/>
              <a:t> Python.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65018-43AA-D048-BB8D-483331AD2BF6}"/>
              </a:ext>
            </a:extLst>
          </p:cNvPr>
          <p:cNvSpPr txBox="1"/>
          <p:nvPr/>
        </p:nvSpPr>
        <p:spPr>
          <a:xfrm>
            <a:off x="-2049517" y="26170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96355D-E7CA-C043-B2C2-9882B543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6" y="1394873"/>
            <a:ext cx="8548611" cy="28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  <a:p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 err="1"/>
              <a:t>Crate</a:t>
            </a:r>
            <a:r>
              <a:rPr lang="fi-FI" dirty="0"/>
              <a:t> </a:t>
            </a:r>
            <a:r>
              <a:rPr lang="fi-FI" dirty="0" err="1"/>
              <a:t>if-else</a:t>
            </a:r>
            <a:r>
              <a:rPr lang="fi-FI" dirty="0"/>
              <a:t> </a:t>
            </a:r>
            <a:r>
              <a:rPr lang="fi-FI" dirty="0" err="1"/>
              <a:t>decission</a:t>
            </a:r>
            <a:r>
              <a:rPr lang="fi-FI" dirty="0"/>
              <a:t> </a:t>
            </a:r>
            <a:r>
              <a:rPr lang="fi-FI" dirty="0" err="1"/>
              <a:t>making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:</a:t>
            </a:r>
          </a:p>
          <a:p>
            <a:pPr marL="514350" indent="-514350">
              <a:buAutoNum type="arabicPeriod"/>
            </a:pPr>
            <a:r>
              <a:rPr lang="fi-FI" dirty="0"/>
              <a:t>AND</a:t>
            </a:r>
          </a:p>
          <a:p>
            <a:pPr marL="514350" indent="-514350">
              <a:buAutoNum type="arabicPeriod"/>
            </a:pPr>
            <a:r>
              <a:rPr lang="fi-FI" dirty="0"/>
              <a:t>OR</a:t>
            </a:r>
          </a:p>
          <a:p>
            <a:pPr marL="514350" indent="-514350">
              <a:buAutoNum type="arabicPeriod"/>
            </a:pPr>
            <a:r>
              <a:rPr lang="fi-FI" dirty="0"/>
              <a:t>NOT</a:t>
            </a:r>
          </a:p>
          <a:p>
            <a:pPr marL="514350" indent="-514350">
              <a:buAutoNum type="arabicPeriod"/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24601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choices</a:t>
            </a:r>
            <a:r>
              <a:rPr lang="fi-FI" dirty="0"/>
              <a:t> </a:t>
            </a:r>
            <a:r>
              <a:rPr lang="fi-FI" dirty="0" err="1"/>
              <a:t>presents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Python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special</a:t>
            </a:r>
            <a:r>
              <a:rPr lang="fi-FI" dirty="0"/>
              <a:t> </a:t>
            </a:r>
            <a:r>
              <a:rPr lang="fi-FI" dirty="0" err="1"/>
              <a:t>form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to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It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if-elif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.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, and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, </a:t>
            </a:r>
            <a:r>
              <a:rPr lang="fi-FI" dirty="0" err="1"/>
              <a:t>alternative</a:t>
            </a:r>
            <a:r>
              <a:rPr lang="fi-FI" dirty="0"/>
              <a:t> is </a:t>
            </a:r>
            <a:r>
              <a:rPr lang="fi-FI" dirty="0" err="1"/>
              <a:t>chosen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alternative</a:t>
            </a:r>
            <a:r>
              <a:rPr lang="fi-FI" dirty="0"/>
              <a:t> </a:t>
            </a:r>
            <a:r>
              <a:rPr lang="fi-FI" dirty="0" err="1"/>
              <a:t>whose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evaluates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executed</a:t>
            </a:r>
            <a:r>
              <a:rPr lang="fi-FI" dirty="0"/>
              <a:t>.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alternatives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ignored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91078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C7B24-17AA-B749-BD95-26590AF1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8" y="1695718"/>
            <a:ext cx="7336550" cy="36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3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:</a:t>
            </a:r>
          </a:p>
          <a:p>
            <a:endParaRPr lang="fi-FI" dirty="0"/>
          </a:p>
          <a:p>
            <a:pPr marL="457200" indent="-457200">
              <a:buFontTx/>
              <a:buChar char="-"/>
            </a:pPr>
            <a:r>
              <a:rPr lang="fi-FI" dirty="0"/>
              <a:t>Make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if-elif-else</a:t>
            </a:r>
            <a:r>
              <a:rPr lang="fi-FI" dirty="0"/>
              <a:t> </a:t>
            </a:r>
            <a:r>
              <a:rPr lang="fi-FI" dirty="0" err="1"/>
              <a:t>decission</a:t>
            </a:r>
            <a:r>
              <a:rPr lang="fi-FI" dirty="0"/>
              <a:t> </a:t>
            </a:r>
            <a:r>
              <a:rPr lang="fi-FI" dirty="0" err="1"/>
              <a:t>making</a:t>
            </a:r>
            <a:endParaRPr lang="fi-FI" dirty="0"/>
          </a:p>
          <a:p>
            <a:pPr marL="514350" indent="-514350">
              <a:buAutoNum type="arabicPeriod"/>
            </a:pP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2621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Lectures</a:t>
            </a:r>
            <a:r>
              <a:rPr lang="fi-FI" dirty="0"/>
              <a:t>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Decission</a:t>
            </a:r>
            <a:r>
              <a:rPr lang="fi-FI" dirty="0"/>
              <a:t> </a:t>
            </a:r>
            <a:r>
              <a:rPr lang="fi-FI" dirty="0" err="1"/>
              <a:t>making</a:t>
            </a:r>
            <a:endParaRPr lang="fi-FI" dirty="0"/>
          </a:p>
          <a:p>
            <a:r>
              <a:rPr lang="fi-FI" dirty="0"/>
              <a:t>Input and Output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type</a:t>
            </a:r>
            <a:endParaRPr lang="fi-FI" dirty="0"/>
          </a:p>
          <a:p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get</a:t>
            </a:r>
            <a:r>
              <a:rPr lang="fi-FI" dirty="0"/>
              <a:t> input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b="1" dirty="0"/>
              <a:t>input() </a:t>
            </a:r>
            <a:r>
              <a:rPr lang="fi-FI" dirty="0" err="1"/>
              <a:t>function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b="1" dirty="0"/>
              <a:t>input() </a:t>
            </a:r>
            <a:r>
              <a:rPr lang="fi-FI" dirty="0" err="1"/>
              <a:t>function</a:t>
            </a:r>
            <a:r>
              <a:rPr lang="fi-FI" dirty="0"/>
              <a:t>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stops</a:t>
            </a:r>
            <a:r>
              <a:rPr lang="fi-FI" dirty="0"/>
              <a:t> </a:t>
            </a:r>
            <a:r>
              <a:rPr lang="fi-FI" dirty="0" err="1"/>
              <a:t>running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, </a:t>
            </a:r>
            <a:r>
              <a:rPr lang="fi-FI" dirty="0" err="1"/>
              <a:t>prompts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keyboard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printing</a:t>
            </a:r>
            <a:r>
              <a:rPr lang="fi-FI" dirty="0"/>
              <a:t> a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prompt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,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waits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Enter </a:t>
            </a:r>
            <a:r>
              <a:rPr lang="fi-FI" dirty="0" err="1"/>
              <a:t>key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637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4303C-1105-EC4A-B9F9-C4C5F5CC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702675"/>
            <a:ext cx="8250203" cy="1387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9D7E16-6817-F045-A551-8A389DF55B26}"/>
              </a:ext>
            </a:extLst>
          </p:cNvPr>
          <p:cNvSpPr/>
          <p:nvPr/>
        </p:nvSpPr>
        <p:spPr>
          <a:xfrm>
            <a:off x="451945" y="4402790"/>
            <a:ext cx="8129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r>
              <a:rPr lang="fi-FI" sz="2800" dirty="0"/>
              <a:t> of </a:t>
            </a:r>
            <a:r>
              <a:rPr lang="fi-FI" sz="2800" dirty="0" err="1"/>
              <a:t>value</a:t>
            </a:r>
            <a:r>
              <a:rPr lang="fi-FI" sz="2800" dirty="0"/>
              <a:t> </a:t>
            </a:r>
            <a:r>
              <a:rPr lang="fi-FI" sz="2800" dirty="0" err="1"/>
              <a:t>read</a:t>
            </a:r>
            <a:r>
              <a:rPr lang="fi-FI" sz="2800" dirty="0"/>
              <a:t> </a:t>
            </a:r>
            <a:r>
              <a:rPr lang="fi-FI" sz="2800" dirty="0" err="1"/>
              <a:t>by</a:t>
            </a:r>
            <a:r>
              <a:rPr lang="fi-FI" sz="2800" dirty="0"/>
              <a:t> Python is </a:t>
            </a:r>
            <a:r>
              <a:rPr lang="fi-FI" sz="2800" dirty="0" err="1"/>
              <a:t>always</a:t>
            </a:r>
            <a:r>
              <a:rPr lang="fi-FI" sz="2800" dirty="0"/>
              <a:t> a </a:t>
            </a:r>
            <a:r>
              <a:rPr lang="fi-FI" sz="2800" dirty="0" err="1"/>
              <a:t>string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8954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Getting</a:t>
            </a:r>
            <a:r>
              <a:rPr lang="fi-FI" sz="2800" dirty="0"/>
              <a:t> input </a:t>
            </a:r>
            <a:r>
              <a:rPr lang="fi-FI" sz="2800" dirty="0" err="1"/>
              <a:t>from</a:t>
            </a:r>
            <a:r>
              <a:rPr lang="fi-FI" sz="2800" dirty="0"/>
              <a:t> </a:t>
            </a:r>
            <a:r>
              <a:rPr lang="fi-FI" sz="2800" dirty="0" err="1"/>
              <a:t>user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B18F-7EC0-0940-AF1D-076DA575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5" y="1639614"/>
            <a:ext cx="8324903" cy="2829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4D87C-F03B-384E-BB4B-25FCA729C7A8}"/>
              </a:ext>
            </a:extLst>
          </p:cNvPr>
          <p:cNvSpPr/>
          <p:nvPr/>
        </p:nvSpPr>
        <p:spPr>
          <a:xfrm>
            <a:off x="428939" y="4665549"/>
            <a:ext cx="81294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/>
              <a:t>If </a:t>
            </a:r>
            <a:r>
              <a:rPr lang="fi-FI" sz="2800" dirty="0" err="1"/>
              <a:t>you</a:t>
            </a:r>
            <a:r>
              <a:rPr lang="fi-FI" sz="2800" dirty="0"/>
              <a:t> </a:t>
            </a:r>
            <a:r>
              <a:rPr lang="fi-FI" sz="2800" dirty="0" err="1"/>
              <a:t>want</a:t>
            </a:r>
            <a:r>
              <a:rPr lang="fi-FI" sz="2800" dirty="0"/>
              <a:t> to </a:t>
            </a:r>
            <a:r>
              <a:rPr lang="fi-FI" sz="2800" dirty="0" err="1"/>
              <a:t>convert</a:t>
            </a:r>
            <a:r>
              <a:rPr lang="fi-FI" sz="2800" dirty="0"/>
              <a:t> input into </a:t>
            </a:r>
            <a:r>
              <a:rPr lang="fi-FI" sz="2800" dirty="0" err="1"/>
              <a:t>number</a:t>
            </a:r>
            <a:r>
              <a:rPr lang="fi-FI" sz="2800" dirty="0"/>
              <a:t> </a:t>
            </a:r>
            <a:r>
              <a:rPr lang="fi-FI" sz="2800" dirty="0" err="1"/>
              <a:t>you</a:t>
            </a:r>
            <a:r>
              <a:rPr lang="fi-FI" sz="2800" dirty="0"/>
              <a:t> </a:t>
            </a:r>
            <a:r>
              <a:rPr lang="fi-FI" sz="2800" dirty="0" err="1"/>
              <a:t>need</a:t>
            </a:r>
            <a:r>
              <a:rPr lang="fi-FI" sz="2800" dirty="0"/>
              <a:t> to </a:t>
            </a:r>
            <a:r>
              <a:rPr lang="fi-FI" sz="2800" dirty="0" err="1"/>
              <a:t>use</a:t>
            </a:r>
            <a:r>
              <a:rPr lang="fi-FI" sz="2800" dirty="0"/>
              <a:t> </a:t>
            </a:r>
            <a:r>
              <a:rPr lang="fi-FI" sz="2800" dirty="0" err="1"/>
              <a:t>int</a:t>
            </a:r>
            <a:r>
              <a:rPr lang="fi-FI" sz="2800" dirty="0"/>
              <a:t>() </a:t>
            </a:r>
            <a:r>
              <a:rPr lang="fi-FI" sz="2800" dirty="0" err="1"/>
              <a:t>or</a:t>
            </a:r>
            <a:r>
              <a:rPr lang="fi-FI" sz="2800" dirty="0"/>
              <a:t> </a:t>
            </a:r>
            <a:r>
              <a:rPr lang="fi-FI" sz="2800" dirty="0" err="1"/>
              <a:t>float</a:t>
            </a:r>
            <a:r>
              <a:rPr lang="fi-FI" sz="2800" dirty="0"/>
              <a:t>() </a:t>
            </a:r>
            <a:r>
              <a:rPr lang="fi-FI" sz="2800" dirty="0" err="1"/>
              <a:t>functions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270130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printing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as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on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separating</a:t>
            </a:r>
            <a:r>
              <a:rPr lang="fi-FI" dirty="0"/>
              <a:t>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a </a:t>
            </a:r>
            <a:r>
              <a:rPr lang="fi-FI" dirty="0" err="1"/>
              <a:t>comma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in a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, a </a:t>
            </a:r>
            <a:r>
              <a:rPr lang="fi-FI" dirty="0" err="1"/>
              <a:t>space</a:t>
            </a:r>
            <a:r>
              <a:rPr lang="fi-FI" dirty="0"/>
              <a:t> </a:t>
            </a:r>
            <a:r>
              <a:rPr lang="fi-FI" dirty="0" err="1"/>
              <a:t>appears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output.</a:t>
            </a:r>
          </a:p>
          <a:p>
            <a:endParaRPr lang="fi-FI" dirty="0"/>
          </a:p>
          <a:p>
            <a:r>
              <a:rPr lang="fi-FI" dirty="0" err="1"/>
              <a:t>name</a:t>
            </a:r>
            <a:r>
              <a:rPr lang="fi-FI" dirty="0"/>
              <a:t> = ”Jari”</a:t>
            </a:r>
          </a:p>
          <a:p>
            <a:r>
              <a:rPr lang="fi-FI" dirty="0" err="1"/>
              <a:t>print</a:t>
            </a:r>
            <a:r>
              <a:rPr lang="fi-FI" dirty="0"/>
              <a:t>("I </a:t>
            </a:r>
            <a:r>
              <a:rPr lang="fi-FI" dirty="0" err="1"/>
              <a:t>hope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,", </a:t>
            </a:r>
            <a:r>
              <a:rPr lang="fi-FI" dirty="0" err="1"/>
              <a:t>name</a:t>
            </a:r>
            <a:r>
              <a:rPr lang="fi-FI" dirty="0"/>
              <a:t>, "is </a:t>
            </a:r>
            <a:r>
              <a:rPr lang="fi-FI" dirty="0" err="1"/>
              <a:t>feeling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 </a:t>
            </a:r>
            <a:r>
              <a:rPr lang="fi-FI" dirty="0" err="1"/>
              <a:t>today</a:t>
            </a:r>
            <a:r>
              <a:rPr lang="fi-FI" dirty="0"/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01961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To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 of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spaces</a:t>
            </a:r>
            <a:r>
              <a:rPr lang="fi-FI" dirty="0"/>
              <a:t> </a:t>
            </a:r>
            <a:r>
              <a:rPr lang="fi-FI" dirty="0" err="1"/>
              <a:t>appearing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variables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converted</a:t>
            </a:r>
            <a:r>
              <a:rPr lang="fi-FI" dirty="0"/>
              <a:t> to </a:t>
            </a:r>
            <a:r>
              <a:rPr lang="fi-FI" dirty="0" err="1"/>
              <a:t>strings</a:t>
            </a:r>
            <a:r>
              <a:rPr lang="fi-FI" dirty="0"/>
              <a:t> and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concatenation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+ </a:t>
            </a:r>
            <a:r>
              <a:rPr lang="fi-FI" dirty="0" err="1"/>
              <a:t>operator</a:t>
            </a:r>
            <a:r>
              <a:rPr lang="fi-FI" dirty="0"/>
              <a:t> </a:t>
            </a:r>
            <a:r>
              <a:rPr lang="fi-FI" dirty="0" err="1"/>
              <a:t>adds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together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concatenates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correct</a:t>
            </a:r>
            <a:r>
              <a:rPr lang="fi-FI" dirty="0"/>
              <a:t> + </a:t>
            </a:r>
            <a:r>
              <a:rPr lang="fi-FI" dirty="0" err="1"/>
              <a:t>operator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,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converted</a:t>
            </a:r>
            <a:r>
              <a:rPr lang="fi-FI" dirty="0"/>
              <a:t> to a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</a:t>
            </a:r>
            <a:r>
              <a:rPr lang="fi-FI" dirty="0" err="1"/>
              <a:t>concatenation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performed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307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52CDE5-1B07-C34E-97F2-CA0DD95F1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r>
              <a:rPr lang="fi-FI" dirty="0"/>
              <a:t>num1 = 5</a:t>
            </a:r>
          </a:p>
          <a:p>
            <a:r>
              <a:rPr lang="fi-FI" dirty="0"/>
              <a:t>num2 = 10</a:t>
            </a:r>
          </a:p>
          <a:p>
            <a:r>
              <a:rPr lang="fi-FI" dirty="0" err="1"/>
              <a:t>print</a:t>
            </a:r>
            <a:r>
              <a:rPr lang="fi-FI" dirty="0"/>
              <a:t>(</a:t>
            </a:r>
            <a:r>
              <a:rPr lang="fi-FI" dirty="0" err="1"/>
              <a:t>str</a:t>
            </a:r>
            <a:r>
              <a:rPr lang="fi-FI" dirty="0"/>
              <a:t>(num1)+”*”+</a:t>
            </a:r>
            <a:r>
              <a:rPr lang="fi-FI" dirty="0" err="1"/>
              <a:t>str</a:t>
            </a:r>
            <a:r>
              <a:rPr lang="fi-FI" dirty="0"/>
              <a:t>(num2)+”=”+</a:t>
            </a:r>
            <a:r>
              <a:rPr lang="fi-FI" dirty="0" err="1"/>
              <a:t>str</a:t>
            </a:r>
            <a:r>
              <a:rPr lang="fi-FI" dirty="0"/>
              <a:t>(num1+num2))</a:t>
            </a:r>
          </a:p>
        </p:txBody>
      </p:sp>
    </p:spTree>
    <p:extLst>
      <p:ext uri="{BB962C8B-B14F-4D97-AF65-F5344CB8AC3E}">
        <p14:creationId xmlns:p14="http://schemas.microsoft.com/office/powerpoint/2010/main" val="33641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String</a:t>
            </a:r>
            <a:r>
              <a:rPr lang="fi-FI" dirty="0"/>
              <a:t> %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% </a:t>
            </a:r>
            <a:r>
              <a:rPr lang="fi-FI" dirty="0" err="1"/>
              <a:t>operator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a </a:t>
            </a:r>
            <a:r>
              <a:rPr lang="fi-FI" dirty="0" err="1"/>
              <a:t>printf-type</a:t>
            </a:r>
            <a:r>
              <a:rPr lang="fi-FI" dirty="0"/>
              <a:t> </a:t>
            </a:r>
            <a:r>
              <a:rPr lang="fi-FI" dirty="0" err="1"/>
              <a:t>format</a:t>
            </a:r>
            <a:r>
              <a:rPr lang="fi-FI" dirty="0"/>
              <a:t> </a:t>
            </a:r>
            <a:r>
              <a:rPr lang="fi-FI" dirty="0" err="1"/>
              <a:t>string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(%d </a:t>
            </a:r>
            <a:r>
              <a:rPr lang="fi-FI" dirty="0" err="1"/>
              <a:t>int</a:t>
            </a:r>
            <a:r>
              <a:rPr lang="fi-FI" dirty="0"/>
              <a:t>, %s </a:t>
            </a:r>
            <a:r>
              <a:rPr lang="fi-FI" dirty="0" err="1"/>
              <a:t>string</a:t>
            </a:r>
            <a:r>
              <a:rPr lang="fi-FI" dirty="0"/>
              <a:t>, %f/%g </a:t>
            </a:r>
            <a:r>
              <a:rPr lang="fi-FI" dirty="0" err="1"/>
              <a:t>floating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),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matching</a:t>
            </a:r>
            <a:r>
              <a:rPr lang="fi-FI" dirty="0"/>
              <a:t> </a:t>
            </a:r>
            <a:r>
              <a:rPr lang="fi-FI" dirty="0" err="1"/>
              <a:t>values</a:t>
            </a:r>
            <a:r>
              <a:rPr lang="fi-FI" dirty="0"/>
              <a:t> in a </a:t>
            </a:r>
            <a:r>
              <a:rPr lang="fi-FI" dirty="0" err="1"/>
              <a:t>tuple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(a </a:t>
            </a:r>
            <a:r>
              <a:rPr lang="fi-FI" dirty="0" err="1"/>
              <a:t>tuple</a:t>
            </a:r>
            <a:r>
              <a:rPr lang="fi-FI" dirty="0"/>
              <a:t> is made of </a:t>
            </a:r>
            <a:r>
              <a:rPr lang="fi-FI" dirty="0" err="1"/>
              <a:t>values</a:t>
            </a:r>
            <a:r>
              <a:rPr lang="fi-FI" dirty="0"/>
              <a:t> </a:t>
            </a:r>
            <a:r>
              <a:rPr lang="fi-FI" dirty="0" err="1"/>
              <a:t>separated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commas</a:t>
            </a:r>
            <a:r>
              <a:rPr lang="fi-FI" dirty="0"/>
              <a:t>, </a:t>
            </a:r>
            <a:r>
              <a:rPr lang="fi-FI" dirty="0" err="1"/>
              <a:t>typically</a:t>
            </a:r>
            <a:r>
              <a:rPr lang="fi-FI" dirty="0"/>
              <a:t> </a:t>
            </a:r>
            <a:r>
              <a:rPr lang="fi-FI" dirty="0" err="1"/>
              <a:t>grouped</a:t>
            </a:r>
            <a:r>
              <a:rPr lang="fi-FI" dirty="0"/>
              <a:t> inside </a:t>
            </a:r>
            <a:r>
              <a:rPr lang="fi-FI" dirty="0" err="1"/>
              <a:t>parentheses</a:t>
            </a:r>
            <a:r>
              <a:rPr lang="fi-FI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92314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 % </a:t>
            </a:r>
            <a:r>
              <a:rPr lang="fi-FI" dirty="0" err="1"/>
              <a:t>operator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text</a:t>
            </a:r>
            <a:r>
              <a:rPr lang="fi-FI" dirty="0"/>
              <a:t> = "%d </a:t>
            </a:r>
            <a:r>
              <a:rPr lang="fi-FI" dirty="0" err="1"/>
              <a:t>little</a:t>
            </a:r>
            <a:r>
              <a:rPr lang="fi-FI" dirty="0"/>
              <a:t> </a:t>
            </a:r>
            <a:r>
              <a:rPr lang="fi-FI" dirty="0" err="1"/>
              <a:t>pigs</a:t>
            </a:r>
            <a:r>
              <a:rPr lang="fi-FI" dirty="0"/>
              <a:t> </a:t>
            </a:r>
            <a:r>
              <a:rPr lang="fi-FI" dirty="0" err="1"/>
              <a:t>come</a:t>
            </a:r>
            <a:r>
              <a:rPr lang="fi-FI" dirty="0"/>
              <a:t> out,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I'll</a:t>
            </a:r>
            <a:r>
              <a:rPr lang="fi-FI" dirty="0"/>
              <a:t> %s, and </a:t>
            </a:r>
            <a:r>
              <a:rPr lang="fi-FI" dirty="0" err="1"/>
              <a:t>I'll</a:t>
            </a:r>
            <a:r>
              <a:rPr lang="fi-FI" dirty="0"/>
              <a:t> %s, and </a:t>
            </a:r>
            <a:r>
              <a:rPr lang="fi-FI" dirty="0" err="1"/>
              <a:t>I'll</a:t>
            </a:r>
            <a:r>
              <a:rPr lang="fi-FI" dirty="0"/>
              <a:t> </a:t>
            </a:r>
            <a:r>
              <a:rPr lang="fi-FI" dirty="0" err="1"/>
              <a:t>blow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%s </a:t>
            </a:r>
            <a:r>
              <a:rPr lang="fi-FI" dirty="0" err="1"/>
              <a:t>down</a:t>
            </a:r>
            <a:r>
              <a:rPr lang="fi-FI" dirty="0"/>
              <a:t>." % (3, '</a:t>
            </a:r>
            <a:r>
              <a:rPr lang="fi-FI" dirty="0" err="1"/>
              <a:t>huff</a:t>
            </a:r>
            <a:r>
              <a:rPr lang="fi-FI" dirty="0"/>
              <a:t>', '</a:t>
            </a:r>
            <a:r>
              <a:rPr lang="fi-FI" dirty="0" err="1"/>
              <a:t>puff</a:t>
            </a:r>
            <a:r>
              <a:rPr lang="fi-FI" dirty="0"/>
              <a:t>', '</a:t>
            </a:r>
            <a:r>
              <a:rPr lang="fi-FI" dirty="0" err="1"/>
              <a:t>house</a:t>
            </a:r>
            <a:r>
              <a:rPr lang="fi-FI" dirty="0"/>
              <a:t>')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32797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4363C-66D6-0445-B1E5-6A6C6C3E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1448448"/>
            <a:ext cx="8610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9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Example</a:t>
            </a:r>
            <a:r>
              <a:rPr lang="fi-FI" dirty="0"/>
              <a:t> of output </a:t>
            </a:r>
            <a:r>
              <a:rPr lang="fi-FI" dirty="0" err="1"/>
              <a:t>formatting</a:t>
            </a:r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Formatting</a:t>
            </a:r>
            <a:r>
              <a:rPr lang="fi-FI" sz="28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79549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Python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usual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: ==, !=, &lt;, &lt;=, &gt;, &gt;=.</a:t>
            </a:r>
          </a:p>
          <a:p>
            <a:endParaRPr lang="fi-FI" dirty="0"/>
          </a:p>
          <a:p>
            <a:r>
              <a:rPr lang="fi-FI" dirty="0" err="1"/>
              <a:t>Unlike</a:t>
            </a:r>
            <a:r>
              <a:rPr lang="fi-FI" dirty="0"/>
              <a:t> Java and C, == is </a:t>
            </a:r>
            <a:r>
              <a:rPr lang="fi-FI" dirty="0" err="1"/>
              <a:t>overloaded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correctly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strings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32719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Conditions</a:t>
            </a:r>
            <a:r>
              <a:rPr lang="fi-FI" dirty="0"/>
              <a:t> in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statements</a:t>
            </a:r>
            <a:r>
              <a:rPr lang="fi-FI" dirty="0"/>
              <a:t> </a:t>
            </a:r>
            <a:r>
              <a:rPr lang="fi-FI" dirty="0" err="1"/>
              <a:t>evaluate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False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One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types</a:t>
            </a:r>
            <a:r>
              <a:rPr lang="fi-FI" dirty="0"/>
              <a:t> of </a:t>
            </a:r>
            <a:r>
              <a:rPr lang="fi-FI" dirty="0" err="1"/>
              <a:t>values</a:t>
            </a:r>
            <a:r>
              <a:rPr lang="fi-FI" dirty="0"/>
              <a:t> in Python is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bool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short</a:t>
            </a:r>
            <a:r>
              <a:rPr lang="fi-FI" dirty="0"/>
              <a:t> for </a:t>
            </a:r>
            <a:r>
              <a:rPr lang="fi-FI" dirty="0" err="1"/>
              <a:t>Boolean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an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statement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evaluates</a:t>
            </a:r>
            <a:r>
              <a:rPr lang="fi-FI" dirty="0"/>
              <a:t> to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false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condition</a:t>
            </a:r>
            <a:r>
              <a:rPr lang="fi-FI" dirty="0"/>
              <a:t> </a:t>
            </a:r>
            <a:r>
              <a:rPr lang="fi-FI" dirty="0" err="1"/>
              <a:t>decides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branch</a:t>
            </a:r>
            <a:r>
              <a:rPr lang="fi-FI" dirty="0"/>
              <a:t> is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executed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Boolean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1191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to </a:t>
            </a:r>
            <a:r>
              <a:rPr lang="fi-FI" dirty="0" err="1"/>
              <a:t>store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comparison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variable</a:t>
            </a:r>
            <a:r>
              <a:rPr lang="fi-FI" dirty="0"/>
              <a:t> in of </a:t>
            </a:r>
            <a:r>
              <a:rPr lang="fi-FI" dirty="0" err="1"/>
              <a:t>clause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result</a:t>
            </a:r>
            <a:r>
              <a:rPr lang="fi-FI" dirty="0"/>
              <a:t> = </a:t>
            </a:r>
            <a:r>
              <a:rPr lang="fi-FI" dirty="0" err="1"/>
              <a:t>age</a:t>
            </a:r>
            <a:r>
              <a:rPr lang="fi-FI" dirty="0"/>
              <a:t> &gt; 18 and </a:t>
            </a:r>
            <a:r>
              <a:rPr lang="fi-FI" dirty="0" err="1"/>
              <a:t>age</a:t>
            </a:r>
            <a:r>
              <a:rPr lang="fi-FI" dirty="0"/>
              <a:t> &lt; 20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If </a:t>
            </a:r>
            <a:r>
              <a:rPr lang="fi-FI" dirty="0" err="1"/>
              <a:t>result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	</a:t>
            </a:r>
            <a:r>
              <a:rPr lang="fi-FI" dirty="0" err="1"/>
              <a:t>print</a:t>
            </a:r>
            <a:r>
              <a:rPr lang="fi-FI" dirty="0"/>
              <a:t>(”</a:t>
            </a: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age</a:t>
            </a:r>
            <a:r>
              <a:rPr lang="fi-FI" dirty="0"/>
              <a:t>”)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Boolean</a:t>
            </a:r>
            <a:r>
              <a:rPr lang="fi-FI" sz="2800" dirty="0"/>
              <a:t> </a:t>
            </a:r>
            <a:r>
              <a:rPr lang="fi-FI" sz="2800" dirty="0" err="1"/>
              <a:t>type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18429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 Python,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floats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eight</a:t>
            </a:r>
            <a:r>
              <a:rPr lang="fi-FI" dirty="0"/>
              <a:t> </a:t>
            </a:r>
            <a:r>
              <a:rPr lang="fi-FI" dirty="0" err="1"/>
              <a:t>bytes</a:t>
            </a:r>
            <a:r>
              <a:rPr lang="fi-FI" dirty="0"/>
              <a:t>.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2</a:t>
            </a:r>
            <a:r>
              <a:rPr lang="fi-FI" baseline="30000" dirty="0"/>
              <a:t>64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represented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This</a:t>
            </a:r>
            <a:r>
              <a:rPr lang="fi-FI" dirty="0"/>
              <a:t> is a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enough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Since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infinitely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,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never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represent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Comparing</a:t>
            </a:r>
            <a:r>
              <a:rPr lang="fi-FI" sz="2800" dirty="0"/>
              <a:t> </a:t>
            </a:r>
            <a:r>
              <a:rPr lang="fi-FI" sz="2800" dirty="0" err="1"/>
              <a:t>Floats</a:t>
            </a:r>
            <a:r>
              <a:rPr lang="fi-FI" sz="2800" dirty="0"/>
              <a:t> for </a:t>
            </a:r>
            <a:r>
              <a:rPr lang="fi-FI" sz="2800" dirty="0" err="1"/>
              <a:t>Equality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02847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Because</a:t>
            </a:r>
            <a:r>
              <a:rPr lang="fi-FI" sz="2400" dirty="0"/>
              <a:t> </a:t>
            </a:r>
            <a:r>
              <a:rPr lang="fi-FI" sz="2400" dirty="0" err="1"/>
              <a:t>floats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only</a:t>
            </a:r>
            <a:r>
              <a:rPr lang="fi-FI" sz="2400" dirty="0"/>
              <a:t> </a:t>
            </a:r>
            <a:r>
              <a:rPr lang="fi-FI" sz="2400" dirty="0" err="1"/>
              <a:t>approximations</a:t>
            </a:r>
            <a:r>
              <a:rPr lang="fi-FI" sz="2400" dirty="0"/>
              <a:t> of </a:t>
            </a:r>
            <a:r>
              <a:rPr lang="fi-FI" sz="2400" dirty="0" err="1"/>
              <a:t>real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, </a:t>
            </a:r>
            <a:r>
              <a:rPr lang="fi-FI" sz="2400" dirty="0" err="1"/>
              <a:t>there</a:t>
            </a:r>
            <a:r>
              <a:rPr lang="fi-FI" sz="2400" dirty="0"/>
              <a:t> is </a:t>
            </a:r>
            <a:r>
              <a:rPr lang="fi-FI" sz="2400" dirty="0" err="1"/>
              <a:t>some</a:t>
            </a:r>
            <a:r>
              <a:rPr lang="fi-FI" sz="2400" dirty="0"/>
              <a:t> </a:t>
            </a:r>
            <a:r>
              <a:rPr lang="fi-FI" sz="2400" dirty="0" err="1"/>
              <a:t>round-off</a:t>
            </a:r>
            <a:r>
              <a:rPr lang="fi-FI" sz="2400" dirty="0"/>
              <a:t> </a:t>
            </a:r>
            <a:r>
              <a:rPr lang="fi-FI" sz="2400" dirty="0" err="1"/>
              <a:t>error</a:t>
            </a:r>
            <a:r>
              <a:rPr lang="fi-FI" sz="2400" dirty="0"/>
              <a:t> </a:t>
            </a:r>
            <a:r>
              <a:rPr lang="fi-FI" sz="2400" dirty="0" err="1"/>
              <a:t>expected</a:t>
            </a:r>
            <a:r>
              <a:rPr lang="fi-FI" sz="2400" dirty="0"/>
              <a:t> </a:t>
            </a:r>
            <a:r>
              <a:rPr lang="fi-FI" sz="2400" dirty="0" err="1"/>
              <a:t>when</a:t>
            </a:r>
            <a:r>
              <a:rPr lang="fi-FI" sz="2400" dirty="0"/>
              <a:t> </a:t>
            </a:r>
            <a:r>
              <a:rPr lang="fi-FI" sz="2400" dirty="0" err="1"/>
              <a:t>dealing</a:t>
            </a:r>
            <a:r>
              <a:rPr lang="fi-FI" sz="2400" dirty="0"/>
              <a:t> </a:t>
            </a:r>
            <a:r>
              <a:rPr lang="fi-FI" sz="2400" dirty="0" err="1"/>
              <a:t>with</a:t>
            </a:r>
            <a:r>
              <a:rPr lang="fi-FI" sz="2400" dirty="0"/>
              <a:t> </a:t>
            </a:r>
            <a:r>
              <a:rPr lang="fi-FI" sz="2400" dirty="0" err="1"/>
              <a:t>real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 in a </a:t>
            </a:r>
            <a:r>
              <a:rPr lang="fi-FI" sz="2400" dirty="0" err="1"/>
              <a:t>program</a:t>
            </a:r>
            <a:r>
              <a:rPr lang="fi-FI" sz="2400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 err="1"/>
              <a:t>Generally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round-off</a:t>
            </a:r>
            <a:r>
              <a:rPr lang="fi-FI" sz="2400" dirty="0"/>
              <a:t> </a:t>
            </a:r>
            <a:r>
              <a:rPr lang="fi-FI" sz="2400" dirty="0" err="1"/>
              <a:t>error</a:t>
            </a:r>
            <a:r>
              <a:rPr lang="fi-FI" sz="2400" dirty="0"/>
              <a:t> is </a:t>
            </a:r>
            <a:r>
              <a:rPr lang="fi-FI" sz="2400" dirty="0" err="1"/>
              <a:t>small</a:t>
            </a:r>
            <a:r>
              <a:rPr lang="fi-FI" sz="2400" dirty="0"/>
              <a:t> and is </a:t>
            </a:r>
            <a:r>
              <a:rPr lang="fi-FI" sz="2400" dirty="0" err="1"/>
              <a:t>not</a:t>
            </a:r>
            <a:r>
              <a:rPr lang="fi-FI" sz="2400" dirty="0"/>
              <a:t> </a:t>
            </a:r>
            <a:r>
              <a:rPr lang="fi-FI" sz="2400" dirty="0" err="1"/>
              <a:t>much</a:t>
            </a:r>
            <a:r>
              <a:rPr lang="fi-FI" sz="2400" dirty="0"/>
              <a:t> of a </a:t>
            </a:r>
            <a:r>
              <a:rPr lang="fi-FI" sz="2400" dirty="0" err="1"/>
              <a:t>problem</a:t>
            </a:r>
            <a:r>
              <a:rPr lang="fi-FI" sz="2400" dirty="0"/>
              <a:t> </a:t>
            </a:r>
            <a:r>
              <a:rPr lang="fi-FI" sz="2400" dirty="0" err="1"/>
              <a:t>unless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comparing</a:t>
            </a:r>
            <a:r>
              <a:rPr lang="fi-FI" sz="2400" dirty="0"/>
              <a:t> </a:t>
            </a:r>
            <a:r>
              <a:rPr lang="fi-FI" sz="2400" dirty="0" err="1"/>
              <a:t>two</a:t>
            </a:r>
            <a:r>
              <a:rPr lang="fi-FI" sz="2400" dirty="0"/>
              <a:t> </a:t>
            </a:r>
            <a:r>
              <a:rPr lang="fi-FI" sz="2400" dirty="0" err="1"/>
              <a:t>real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 for </a:t>
            </a:r>
            <a:r>
              <a:rPr lang="fi-FI" sz="2400" dirty="0" err="1"/>
              <a:t>equality</a:t>
            </a:r>
            <a:r>
              <a:rPr lang="fi-FI" sz="2400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2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2400" dirty="0"/>
              <a:t>If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need</a:t>
            </a:r>
            <a:r>
              <a:rPr lang="fi-FI" sz="2400" dirty="0"/>
              <a:t> to </a:t>
            </a:r>
            <a:r>
              <a:rPr lang="fi-FI" sz="2400" dirty="0" err="1"/>
              <a:t>do</a:t>
            </a:r>
            <a:r>
              <a:rPr lang="fi-FI" sz="2400" dirty="0"/>
              <a:t>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then</a:t>
            </a:r>
            <a:r>
              <a:rPr lang="fi-FI" sz="2400" dirty="0"/>
              <a:t> </a:t>
            </a:r>
            <a:r>
              <a:rPr lang="fi-FI" sz="2400" dirty="0" err="1"/>
              <a:t>you</a:t>
            </a:r>
            <a:r>
              <a:rPr lang="fi-FI" sz="2400" dirty="0"/>
              <a:t> </a:t>
            </a:r>
            <a:r>
              <a:rPr lang="fi-FI" sz="2400" dirty="0" err="1"/>
              <a:t>need</a:t>
            </a:r>
            <a:r>
              <a:rPr lang="fi-FI" sz="2400" dirty="0"/>
              <a:t> to </a:t>
            </a:r>
            <a:r>
              <a:rPr lang="fi-FI" sz="2400" dirty="0" err="1"/>
              <a:t>subtract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two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 and </a:t>
            </a:r>
            <a:r>
              <a:rPr lang="fi-FI" sz="2400" dirty="0" err="1"/>
              <a:t>see</a:t>
            </a:r>
            <a:r>
              <a:rPr lang="fi-FI" sz="2400" dirty="0"/>
              <a:t> </a:t>
            </a:r>
            <a:r>
              <a:rPr lang="fi-FI" sz="2400" dirty="0" err="1"/>
              <a:t>if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difference</a:t>
            </a:r>
            <a:r>
              <a:rPr lang="fi-FI" sz="2400" dirty="0"/>
              <a:t> is </a:t>
            </a:r>
            <a:r>
              <a:rPr lang="fi-FI" sz="2400" dirty="0" err="1"/>
              <a:t>insignificant</a:t>
            </a:r>
            <a:r>
              <a:rPr lang="fi-FI" sz="2400" dirty="0"/>
              <a:t> </a:t>
            </a:r>
            <a:r>
              <a:rPr lang="fi-FI" sz="2400" dirty="0" err="1"/>
              <a:t>since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two</a:t>
            </a:r>
            <a:r>
              <a:rPr lang="fi-FI" sz="2400" dirty="0"/>
              <a:t> </a:t>
            </a:r>
            <a:r>
              <a:rPr lang="fi-FI" sz="2400" dirty="0" err="1"/>
              <a:t>numbers</a:t>
            </a:r>
            <a:r>
              <a:rPr lang="fi-FI" sz="2400" dirty="0"/>
              <a:t> </a:t>
            </a:r>
            <a:r>
              <a:rPr lang="fi-FI" sz="2400" dirty="0" err="1"/>
              <a:t>may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slightly</a:t>
            </a:r>
            <a:r>
              <a:rPr lang="fi-FI" sz="2400" dirty="0"/>
              <a:t> </a:t>
            </a:r>
            <a:r>
              <a:rPr lang="fi-FI" sz="2400" dirty="0" err="1"/>
              <a:t>different</a:t>
            </a:r>
            <a:endParaRPr lang="fi-FI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Comparing</a:t>
            </a:r>
            <a:r>
              <a:rPr lang="fi-FI" sz="2800" dirty="0"/>
              <a:t> </a:t>
            </a:r>
            <a:r>
              <a:rPr lang="fi-FI" sz="2800" dirty="0" err="1"/>
              <a:t>Floats</a:t>
            </a:r>
            <a:r>
              <a:rPr lang="fi-FI" sz="2800" dirty="0"/>
              <a:t> for </a:t>
            </a:r>
            <a:r>
              <a:rPr lang="fi-FI" sz="2800" dirty="0" err="1"/>
              <a:t>Equality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95986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compares</a:t>
            </a:r>
            <a:r>
              <a:rPr lang="fi-FI" dirty="0"/>
              <a:t> a </a:t>
            </a:r>
            <a:r>
              <a:rPr lang="fi-FI" dirty="0" err="1"/>
              <a:t>guess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of </a:t>
            </a:r>
            <a:r>
              <a:rPr lang="fi-FI" dirty="0" err="1"/>
              <a:t>dividing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floats</a:t>
            </a:r>
            <a:r>
              <a:rPr lang="fi-FI" dirty="0"/>
              <a:t> and </a:t>
            </a:r>
            <a:r>
              <a:rPr lang="fi-FI" dirty="0" err="1"/>
              <a:t>tells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Comparing</a:t>
            </a:r>
            <a:r>
              <a:rPr lang="fi-FI" sz="2800" dirty="0"/>
              <a:t> </a:t>
            </a:r>
            <a:r>
              <a:rPr lang="fi-FI" sz="2800" dirty="0" err="1"/>
              <a:t>Floats</a:t>
            </a:r>
            <a:r>
              <a:rPr lang="fi-FI" sz="2800" dirty="0"/>
              <a:t> for </a:t>
            </a:r>
            <a:r>
              <a:rPr lang="fi-FI" sz="2800" dirty="0" err="1"/>
              <a:t>Equality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4286527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Comparing</a:t>
            </a:r>
            <a:r>
              <a:rPr lang="fi-FI" sz="2800" dirty="0"/>
              <a:t> </a:t>
            </a:r>
            <a:r>
              <a:rPr lang="fi-FI" sz="2800" dirty="0" err="1"/>
              <a:t>Floats</a:t>
            </a:r>
            <a:r>
              <a:rPr lang="fi-FI" sz="2800" dirty="0"/>
              <a:t> for </a:t>
            </a:r>
            <a:r>
              <a:rPr lang="fi-FI" sz="2800" dirty="0" err="1"/>
              <a:t>Equality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6F107-3AD9-C543-99D3-1C93C001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8" y="1334157"/>
            <a:ext cx="7908874" cy="46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40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Sometimes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go </a:t>
            </a:r>
            <a:r>
              <a:rPr lang="fi-FI" dirty="0" err="1"/>
              <a:t>wrong</a:t>
            </a:r>
            <a:r>
              <a:rPr lang="fi-FI" dirty="0"/>
              <a:t> in a </a:t>
            </a:r>
            <a:r>
              <a:rPr lang="fi-FI" dirty="0" err="1"/>
              <a:t>program</a:t>
            </a:r>
            <a:r>
              <a:rPr lang="fi-FI" dirty="0"/>
              <a:t> and it is out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control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proper</a:t>
            </a:r>
            <a:r>
              <a:rPr lang="fi-FI" dirty="0"/>
              <a:t> input an </a:t>
            </a:r>
            <a:r>
              <a:rPr lang="fi-FI" dirty="0" err="1"/>
              <a:t>error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occur</a:t>
            </a:r>
            <a:r>
              <a:rPr lang="fi-FI" dirty="0"/>
              <a:t> in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Python </a:t>
            </a:r>
            <a:r>
              <a:rPr lang="fi-FI" dirty="0" err="1"/>
              <a:t>includes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programmers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handle</a:t>
            </a:r>
            <a:r>
              <a:rPr lang="fi-FI" dirty="0"/>
              <a:t> </a:t>
            </a:r>
            <a:r>
              <a:rPr lang="fi-FI" dirty="0" err="1"/>
              <a:t>errors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705846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handling</a:t>
            </a:r>
            <a:r>
              <a:rPr lang="fi-FI" dirty="0"/>
              <a:t> </a:t>
            </a:r>
            <a:r>
              <a:rPr lang="fi-FI" dirty="0" err="1"/>
              <a:t>alway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possiblity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go </a:t>
            </a:r>
            <a:r>
              <a:rPr lang="fi-FI" dirty="0" err="1"/>
              <a:t>wrong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73799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1DD72-3881-974D-BF23-235C14D2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03" y="1409481"/>
            <a:ext cx="39116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36EAC-E1DC-A847-9BF8-B641DFC5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26" y="1597573"/>
            <a:ext cx="6255934" cy="2215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171036-AA48-8D40-9EFA-C126D8FFACCC}"/>
              </a:ext>
            </a:extLst>
          </p:cNvPr>
          <p:cNvSpPr/>
          <p:nvPr/>
        </p:nvSpPr>
        <p:spPr>
          <a:xfrm>
            <a:off x="1066800" y="4366979"/>
            <a:ext cx="6366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optional</a:t>
            </a:r>
            <a:r>
              <a:rPr lang="fi-FI" dirty="0"/>
              <a:t>. </a:t>
            </a:r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square </a:t>
            </a:r>
            <a:r>
              <a:rPr lang="fi-FI" dirty="0" err="1"/>
              <a:t>brackets</a:t>
            </a:r>
            <a:r>
              <a:rPr lang="fi-FI" dirty="0"/>
              <a:t> (i.e. [ ]) </a:t>
            </a:r>
            <a:r>
              <a:rPr lang="fi-FI" dirty="0" err="1"/>
              <a:t>mean</a:t>
            </a:r>
            <a:r>
              <a:rPr lang="fi-FI" dirty="0"/>
              <a:t>.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optional</a:t>
            </a:r>
            <a:r>
              <a:rPr lang="fi-FI" dirty="0"/>
              <a:t> in </a:t>
            </a:r>
            <a:r>
              <a:rPr lang="fi-FI" dirty="0" err="1"/>
              <a:t>this</a:t>
            </a:r>
            <a:r>
              <a:rPr lang="fi-FI" dirty="0"/>
              <a:t> case. If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omitted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is </a:t>
            </a:r>
            <a:r>
              <a:rPr lang="fi-FI" dirty="0" err="1"/>
              <a:t>caught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069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4CC84-9CCA-3344-95B7-D1993CFB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13" y="2389285"/>
            <a:ext cx="4406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try-except</a:t>
            </a:r>
            <a:r>
              <a:rPr lang="fi-FI" dirty="0"/>
              <a:t> </a:t>
            </a:r>
            <a:r>
              <a:rPr lang="fi-FI" dirty="0" err="1"/>
              <a:t>block</a:t>
            </a:r>
            <a:r>
              <a:rPr lang="fi-FI" dirty="0"/>
              <a:t> </a:t>
            </a:r>
            <a:r>
              <a:rPr lang="fi-FI" dirty="0" err="1"/>
              <a:t>may</a:t>
            </a:r>
            <a:r>
              <a:rPr lang="fi-FI" dirty="0"/>
              <a:t> </a:t>
            </a:r>
            <a:r>
              <a:rPr lang="fi-FI" dirty="0" err="1"/>
              <a:t>monitor</a:t>
            </a:r>
            <a:r>
              <a:rPr lang="fi-FI" dirty="0"/>
              <a:t> for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just a </a:t>
            </a:r>
            <a:r>
              <a:rPr lang="fi-FI" dirty="0" err="1"/>
              <a:t>certain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exceptions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caught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instance</a:t>
            </a:r>
            <a:r>
              <a:rPr lang="fi-FI" dirty="0"/>
              <a:t>, a </a:t>
            </a:r>
            <a:r>
              <a:rPr lang="fi-FI" dirty="0" err="1"/>
              <a:t>ValueError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convert</a:t>
            </a:r>
            <a:r>
              <a:rPr lang="fi-FI" dirty="0"/>
              <a:t> an </a:t>
            </a:r>
            <a:r>
              <a:rPr lang="fi-FI" dirty="0" err="1"/>
              <a:t>invalid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to an </a:t>
            </a:r>
            <a:r>
              <a:rPr lang="fi-FI" dirty="0" err="1"/>
              <a:t>integer</a:t>
            </a:r>
            <a:r>
              <a:rPr lang="fi-FI" dirty="0"/>
              <a:t>. A </a:t>
            </a:r>
            <a:r>
              <a:rPr lang="fi-FI" dirty="0" err="1"/>
              <a:t>ZeroDivisionError</a:t>
            </a:r>
            <a:r>
              <a:rPr lang="fi-FI" dirty="0"/>
              <a:t> </a:t>
            </a:r>
            <a:r>
              <a:rPr lang="fi-FI" dirty="0" err="1"/>
              <a:t>exception</a:t>
            </a:r>
            <a:r>
              <a:rPr lang="fi-FI" dirty="0"/>
              <a:t> </a:t>
            </a:r>
            <a:r>
              <a:rPr lang="fi-FI" dirty="0" err="1"/>
              <a:t>occurs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divide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zero</a:t>
            </a:r>
            <a:r>
              <a:rPr lang="fi-FI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05597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Exception</a:t>
            </a:r>
            <a:r>
              <a:rPr lang="fi-FI" sz="2800" dirty="0"/>
              <a:t> </a:t>
            </a:r>
            <a:r>
              <a:rPr lang="fi-FI" sz="2800" dirty="0" err="1"/>
              <a:t>handling</a:t>
            </a:r>
            <a:endParaRPr lang="fi-FI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5E6F0-DC79-6F49-A29B-0AA521A8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7" y="1891863"/>
            <a:ext cx="7975056" cy="13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3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/>
              <a:t>Memory management &amp; </a:t>
            </a:r>
            <a:r>
              <a:rPr lang="fi-FI" sz="2800" dirty="0" err="1"/>
              <a:t>garbage</a:t>
            </a:r>
            <a:r>
              <a:rPr lang="fi-FI" sz="2800" dirty="0"/>
              <a:t> </a:t>
            </a:r>
            <a:r>
              <a:rPr lang="fi-FI" sz="2800" dirty="0" err="1"/>
              <a:t>collection</a:t>
            </a:r>
            <a:endParaRPr lang="fi-FI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E5FE42-C6E2-3045-A001-E3D1B5983244}"/>
              </a:ext>
            </a:extLst>
          </p:cNvPr>
          <p:cNvSpPr/>
          <p:nvPr/>
        </p:nvSpPr>
        <p:spPr>
          <a:xfrm>
            <a:off x="331235" y="1718470"/>
            <a:ext cx="83503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hlinkClick r:id="rId2"/>
              </a:rPr>
              <a:t>https://realpython.com/python-memory-management/</a:t>
            </a:r>
            <a:endParaRPr lang="fi-FI" sz="2800" dirty="0"/>
          </a:p>
          <a:p>
            <a:endParaRPr lang="fi-FI" sz="2800" dirty="0"/>
          </a:p>
          <a:p>
            <a:endParaRPr lang="fi-FI" sz="2800" dirty="0"/>
          </a:p>
          <a:p>
            <a:r>
              <a:rPr lang="fi-FI" sz="2800" dirty="0">
                <a:hlinkClick r:id="rId3"/>
              </a:rPr>
              <a:t>http://patshaughnessy.net/2013/10/24/visualizing-garbage-collection-in-ruby-and-python</a:t>
            </a:r>
            <a:endParaRPr lang="fi-FI" sz="2800" dirty="0"/>
          </a:p>
          <a:p>
            <a:endParaRPr lang="fi-FI" sz="2800" dirty="0"/>
          </a:p>
          <a:p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450845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Excercises</a:t>
            </a:r>
            <a:r>
              <a:rPr lang="fi-FI" dirty="0"/>
              <a:t> 4.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939" y="1669621"/>
            <a:ext cx="8172870" cy="4416551"/>
          </a:xfrm>
        </p:spPr>
        <p:txBody>
          <a:bodyPr/>
          <a:lstStyle/>
          <a:p>
            <a:r>
              <a:rPr lang="fi-FI" dirty="0"/>
              <a:t>Write a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asks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input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. If </a:t>
            </a:r>
            <a:r>
              <a:rPr lang="fi-FI" dirty="0" err="1"/>
              <a:t>product</a:t>
            </a:r>
            <a:r>
              <a:rPr lang="fi-FI" dirty="0"/>
              <a:t> of </a:t>
            </a:r>
            <a:r>
              <a:rPr lang="fi-FI" dirty="0" err="1"/>
              <a:t>numbers</a:t>
            </a:r>
            <a:r>
              <a:rPr lang="fi-FI" dirty="0"/>
              <a:t> is  </a:t>
            </a:r>
            <a:r>
              <a:rPr lang="fi-FI" dirty="0" err="1"/>
              <a:t>divisible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7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prints</a:t>
            </a:r>
            <a:r>
              <a:rPr lang="fi-FI" dirty="0"/>
              <a:t>: ”Great!” </a:t>
            </a:r>
            <a:r>
              <a:rPr lang="fi-FI" dirty="0" err="1"/>
              <a:t>else</a:t>
            </a:r>
            <a:r>
              <a:rPr lang="fi-FI" dirty="0"/>
              <a:t> it </a:t>
            </a:r>
            <a:r>
              <a:rPr lang="fi-FI" dirty="0" err="1"/>
              <a:t>print</a:t>
            </a:r>
            <a:r>
              <a:rPr lang="fi-FI" dirty="0"/>
              <a:t> ”</a:t>
            </a:r>
            <a:r>
              <a:rPr lang="fi-FI" dirty="0" err="1"/>
              <a:t>Bad</a:t>
            </a:r>
            <a:r>
              <a:rPr lang="fi-FI" dirty="0"/>
              <a:t> </a:t>
            </a:r>
            <a:r>
              <a:rPr lang="fi-FI" dirty="0" err="1"/>
              <a:t>luck</a:t>
            </a:r>
            <a:r>
              <a:rPr lang="fi-FI" dirty="0"/>
              <a:t>!”.</a:t>
            </a:r>
          </a:p>
          <a:p>
            <a:endParaRPr lang="fi-FI" dirty="0"/>
          </a:p>
          <a:p>
            <a:r>
              <a:rPr lang="fi-FI" dirty="0"/>
              <a:t>Write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person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in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parliament</a:t>
            </a:r>
            <a:r>
              <a:rPr lang="fi-FI" dirty="0"/>
              <a:t>. </a:t>
            </a:r>
            <a:r>
              <a:rPr lang="fi-FI" dirty="0" err="1"/>
              <a:t>Ask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to input </a:t>
            </a:r>
            <a:r>
              <a:rPr lang="fi-FI" dirty="0" err="1"/>
              <a:t>name</a:t>
            </a:r>
            <a:r>
              <a:rPr lang="fi-FI" dirty="0"/>
              <a:t> and </a:t>
            </a:r>
            <a:r>
              <a:rPr lang="fi-FI" dirty="0" err="1"/>
              <a:t>nationality</a:t>
            </a:r>
            <a:r>
              <a:rPr lang="fi-FI" dirty="0"/>
              <a:t>. If </a:t>
            </a:r>
            <a:r>
              <a:rPr lang="fi-FI" dirty="0" err="1"/>
              <a:t>user</a:t>
            </a:r>
            <a:r>
              <a:rPr lang="fi-FI" dirty="0"/>
              <a:t> is </a:t>
            </a:r>
            <a:r>
              <a:rPr lang="fi-FI" dirty="0" err="1"/>
              <a:t>age</a:t>
            </a:r>
            <a:r>
              <a:rPr lang="fi-FI" dirty="0"/>
              <a:t> 18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and </a:t>
            </a:r>
            <a:r>
              <a:rPr lang="fi-FI" dirty="0" err="1"/>
              <a:t>nationality</a:t>
            </a:r>
            <a:r>
              <a:rPr lang="fi-FI" dirty="0"/>
              <a:t> is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print</a:t>
            </a:r>
            <a:r>
              <a:rPr lang="fi-FI" dirty="0"/>
              <a:t> YES </a:t>
            </a:r>
            <a:r>
              <a:rPr lang="fi-FI" dirty="0" err="1"/>
              <a:t>otherwise</a:t>
            </a:r>
            <a:r>
              <a:rPr lang="fi-FI" dirty="0"/>
              <a:t> NO</a:t>
            </a:r>
          </a:p>
        </p:txBody>
      </p:sp>
    </p:spTree>
    <p:extLst>
      <p:ext uri="{BB962C8B-B14F-4D97-AF65-F5344CB8AC3E}">
        <p14:creationId xmlns:p14="http://schemas.microsoft.com/office/powerpoint/2010/main" val="91166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boolean</a:t>
            </a:r>
            <a:r>
              <a:rPr lang="fi-FI" dirty="0"/>
              <a:t> </a:t>
            </a:r>
            <a:r>
              <a:rPr lang="fi-FI" dirty="0" err="1"/>
              <a:t>operators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spelled</a:t>
            </a:r>
            <a:r>
              <a:rPr lang="fi-FI" dirty="0"/>
              <a:t> out </a:t>
            </a:r>
            <a:r>
              <a:rPr lang="fi-FI" dirty="0" err="1"/>
              <a:t>words</a:t>
            </a:r>
            <a:r>
              <a:rPr lang="fi-FI" dirty="0"/>
              <a:t>:</a:t>
            </a:r>
          </a:p>
          <a:p>
            <a:endParaRPr lang="fi-FI" dirty="0"/>
          </a:p>
          <a:p>
            <a:r>
              <a:rPr lang="fi-FI" b="1" dirty="0"/>
              <a:t>*and*</a:t>
            </a:r>
          </a:p>
          <a:p>
            <a:r>
              <a:rPr lang="fi-FI" b="1" dirty="0"/>
              <a:t>*</a:t>
            </a:r>
            <a:r>
              <a:rPr lang="fi-FI" b="1" dirty="0" err="1"/>
              <a:t>or</a:t>
            </a:r>
            <a:r>
              <a:rPr lang="fi-FI" b="1" dirty="0"/>
              <a:t>*</a:t>
            </a:r>
          </a:p>
          <a:p>
            <a:r>
              <a:rPr lang="fi-FI" b="1" dirty="0"/>
              <a:t>*</a:t>
            </a:r>
            <a:r>
              <a:rPr lang="fi-FI" b="1" dirty="0" err="1"/>
              <a:t>not</a:t>
            </a:r>
            <a:r>
              <a:rPr lang="fi-FI" b="1" dirty="0"/>
              <a:t>*</a:t>
            </a:r>
          </a:p>
          <a:p>
            <a:endParaRPr lang="fi-FI" dirty="0"/>
          </a:p>
          <a:p>
            <a:r>
              <a:rPr lang="fi-FI" dirty="0"/>
              <a:t> (Python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C-</a:t>
            </a:r>
            <a:r>
              <a:rPr lang="fi-FI" dirty="0" err="1"/>
              <a:t>style</a:t>
            </a:r>
            <a:r>
              <a:rPr lang="fi-FI" dirty="0"/>
              <a:t> &amp;&amp; || !). </a:t>
            </a:r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67768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AND</a:t>
            </a:r>
          </a:p>
          <a:p>
            <a:endParaRPr lang="fi-FI" dirty="0"/>
          </a:p>
          <a:p>
            <a:pPr fontAlgn="base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expression</a:t>
            </a:r>
            <a:r>
              <a:rPr lang="fi-FI" dirty="0"/>
              <a:t> A and B is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 A is </a:t>
            </a:r>
            <a:r>
              <a:rPr lang="fi-FI" dirty="0" err="1"/>
              <a:t>true</a:t>
            </a:r>
            <a:r>
              <a:rPr lang="fi-FI" dirty="0"/>
              <a:t> and B is </a:t>
            </a:r>
            <a:r>
              <a:rPr lang="fi-FI" dirty="0" err="1"/>
              <a:t>true</a:t>
            </a:r>
            <a:r>
              <a:rPr lang="fi-FI" dirty="0"/>
              <a:t>, and 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is </a:t>
            </a:r>
            <a:r>
              <a:rPr lang="fi-FI" dirty="0" err="1"/>
              <a:t>false</a:t>
            </a:r>
            <a:r>
              <a:rPr lang="fi-FI" dirty="0"/>
              <a:t>. </a:t>
            </a:r>
          </a:p>
          <a:p>
            <a:pPr fontAlgn="base"/>
            <a:endParaRPr lang="fi-FI" dirty="0"/>
          </a:p>
          <a:p>
            <a:pPr fontAlgn="base"/>
            <a:r>
              <a:rPr lang="fi-FI" dirty="0"/>
              <a:t>(For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wet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it </a:t>
            </a:r>
            <a:r>
              <a:rPr lang="fi-FI" dirty="0" err="1"/>
              <a:t>rains</a:t>
            </a:r>
            <a:r>
              <a:rPr lang="fi-FI" dirty="0"/>
              <a:t> and 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forgot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umbrella</a:t>
            </a:r>
            <a:r>
              <a:rPr lang="fi-FI" dirty="0"/>
              <a:t>.)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798708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AND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372BE-0157-E244-86B6-E4FDC981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280744"/>
            <a:ext cx="3707087" cy="22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1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OR</a:t>
            </a:r>
          </a:p>
          <a:p>
            <a:endParaRPr lang="fi-FI" dirty="0"/>
          </a:p>
          <a:p>
            <a:pPr fontAlgn="base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expression</a:t>
            </a:r>
            <a:r>
              <a:rPr lang="fi-FI" dirty="0"/>
              <a:t> A </a:t>
            </a:r>
            <a:r>
              <a:rPr lang="fi-FI" dirty="0" err="1"/>
              <a:t>or</a:t>
            </a:r>
            <a:r>
              <a:rPr lang="fi-FI" dirty="0"/>
              <a:t> B is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 A is </a:t>
            </a:r>
            <a:r>
              <a:rPr lang="fi-FI" dirty="0" err="1"/>
              <a:t>true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 B is </a:t>
            </a:r>
            <a:r>
              <a:rPr lang="fi-FI" dirty="0" err="1"/>
              <a:t>true</a:t>
            </a:r>
            <a:r>
              <a:rPr lang="fi-FI" dirty="0"/>
              <a:t>, and </a:t>
            </a:r>
            <a:r>
              <a:rPr lang="fi-FI" dirty="0" err="1"/>
              <a:t>false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false</a:t>
            </a:r>
            <a:r>
              <a:rPr lang="fi-FI" dirty="0"/>
              <a:t>. </a:t>
            </a:r>
          </a:p>
          <a:p>
            <a:pPr fontAlgn="base"/>
            <a:endParaRPr lang="fi-FI" dirty="0"/>
          </a:p>
          <a:p>
            <a:pPr fontAlgn="base"/>
            <a:r>
              <a:rPr lang="fi-FI" dirty="0"/>
              <a:t>(For </a:t>
            </a:r>
            <a:r>
              <a:rPr lang="fi-FI" dirty="0" err="1"/>
              <a:t>example</a:t>
            </a:r>
            <a:r>
              <a:rPr lang="fi-FI" dirty="0"/>
              <a:t>, </a:t>
            </a:r>
            <a:r>
              <a:rPr lang="fi-FI" dirty="0" err="1"/>
              <a:t>school</a:t>
            </a:r>
            <a:r>
              <a:rPr lang="fi-FI" dirty="0"/>
              <a:t> is </a:t>
            </a:r>
            <a:r>
              <a:rPr lang="fi-FI" dirty="0" err="1"/>
              <a:t>closed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it is a </a:t>
            </a:r>
            <a:r>
              <a:rPr lang="fi-FI" dirty="0" err="1"/>
              <a:t>holiday</a:t>
            </a:r>
            <a:r>
              <a:rPr lang="fi-FI" dirty="0"/>
              <a:t> </a:t>
            </a:r>
            <a:r>
              <a:rPr lang="fi-FI" dirty="0" err="1"/>
              <a:t>or</a:t>
            </a:r>
            <a:r>
              <a:rPr lang="fi-FI" dirty="0"/>
              <a:t> it is a </a:t>
            </a:r>
            <a:r>
              <a:rPr lang="fi-FI" dirty="0" err="1"/>
              <a:t>weekend</a:t>
            </a:r>
            <a:r>
              <a:rPr lang="fi-FI" dirty="0"/>
              <a:t>.)</a:t>
            </a:r>
          </a:p>
          <a:p>
            <a:pPr fontAlgn="base"/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33154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OR</a:t>
            </a:r>
          </a:p>
          <a:p>
            <a:endParaRPr lang="fi-FI" dirty="0"/>
          </a:p>
          <a:p>
            <a:pPr fontAlgn="base"/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BD115B-E19F-664D-8FB2-D900C692C36E}"/>
              </a:ext>
            </a:extLst>
          </p:cNvPr>
          <p:cNvSpPr txBox="1">
            <a:spLocks/>
          </p:cNvSpPr>
          <p:nvPr/>
        </p:nvSpPr>
        <p:spPr>
          <a:xfrm>
            <a:off x="331236" y="397976"/>
            <a:ext cx="8579499" cy="6454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fi-FI" sz="2800" dirty="0" err="1"/>
              <a:t>Decission</a:t>
            </a:r>
            <a:r>
              <a:rPr lang="fi-FI" sz="2800" dirty="0"/>
              <a:t> </a:t>
            </a:r>
            <a:r>
              <a:rPr lang="fi-FI" sz="2800" dirty="0" err="1"/>
              <a:t>making</a:t>
            </a:r>
            <a:endParaRPr lang="fi-FI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C44378-D4D1-EC4D-A4DC-8DB5900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190092"/>
            <a:ext cx="3452488" cy="22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7059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7FDB01-AF0B-43BA-AAF4-5744AB83392C}">
  <ds:schemaRefs>
    <ds:schemaRef ds:uri="http://purl.org/dc/elements/1.1/"/>
    <ds:schemaRef ds:uri="http://schemas.microsoft.com/office/2006/metadata/properties"/>
    <ds:schemaRef ds:uri="c3866cd0-27f3-4bc4-8745-0484ecbb38e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14562</TotalTime>
  <Words>1222</Words>
  <Application>Microsoft Macintosh PowerPoint</Application>
  <PresentationFormat>On-screen Show (4:3)</PresentationFormat>
  <Paragraphs>168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CENTRIA 2017</vt:lpstr>
      <vt:lpstr>Basics in programming</vt:lpstr>
      <vt:lpstr>Lectures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Excercises 4.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169</cp:revision>
  <dcterms:created xsi:type="dcterms:W3CDTF">2017-05-08T07:46:11Z</dcterms:created>
  <dcterms:modified xsi:type="dcterms:W3CDTF">2019-10-23T19:45:44Z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